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7" r:id="rId5"/>
    <p:sldId id="286" r:id="rId6"/>
    <p:sldId id="283" r:id="rId7"/>
    <p:sldId id="259" r:id="rId8"/>
    <p:sldId id="270" r:id="rId9"/>
    <p:sldId id="290" r:id="rId10"/>
    <p:sldId id="284" r:id="rId11"/>
    <p:sldId id="293" r:id="rId12"/>
    <p:sldId id="291" r:id="rId13"/>
    <p:sldId id="292" r:id="rId14"/>
    <p:sldId id="294" r:id="rId15"/>
    <p:sldId id="285" r:id="rId16"/>
    <p:sldId id="296" r:id="rId17"/>
    <p:sldId id="297" r:id="rId18"/>
    <p:sldId id="298" r:id="rId19"/>
    <p:sldId id="262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Helvetica-Roman-SemiB"/>
      <p:regular r:id="rId28"/>
    </p:embeddedFont>
    <p:embeddedFont>
      <p:font typeface="Segoe UI Light" panose="020B0502040204020203" pitchFamily="34" charset="0"/>
      <p:regular r:id="rId29"/>
      <p:italic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 Light" panose="020B0502040204020203" pitchFamily="34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58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17E"/>
    <a:srgbClr val="4E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8" autoAdjust="0"/>
  </p:normalViewPr>
  <p:slideViewPr>
    <p:cSldViewPr snapToGrid="0" showGuides="1">
      <p:cViewPr varScale="1">
        <p:scale>
          <a:sx n="86" d="100"/>
          <a:sy n="86" d="100"/>
        </p:scale>
        <p:origin x="533" y="62"/>
      </p:cViewPr>
      <p:guideLst>
        <p:guide pos="385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1C61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9-4065-8852-C67BDD2015E1}"/>
              </c:ext>
            </c:extLst>
          </c:dPt>
          <c:dPt>
            <c:idx val="1"/>
            <c:bubble3D val="0"/>
            <c:spPr>
              <a:solidFill>
                <a:srgbClr val="4EC2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9-4065-8852-C67BDD2015E1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39-4065-8852-C67BDD2015E1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39-4065-8852-C67BDD2015E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39-4065-8852-C67BDD201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solidFill>
            <a:schemeClr val="tx1">
              <a:lumMod val="75000"/>
              <a:lumOff val="25000"/>
            </a:schemeClr>
          </a:solidFill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7B90-2EE6-4904-B617-F9CF51E58F8F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2EA2-E62A-49DF-B724-CFCB6A735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E35AA-D3D5-4F7A-B836-637BB6611173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844BB-7D78-41AA-8441-70D6B8EC2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61" y="0"/>
            <a:ext cx="10303239" cy="68694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9" y="1325920"/>
            <a:ext cx="650073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4EC2E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软件工程实训第十四组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1176" y="2126269"/>
            <a:ext cx="9084009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基于</a:t>
            </a:r>
            <a:r>
              <a:rPr lang="en-US" altLang="zh-CN" sz="4400" dirty="0" err="1"/>
              <a:t>spark+kafka</a:t>
            </a:r>
            <a:r>
              <a:rPr lang="zh-CN" altLang="en-US" sz="4400" dirty="0"/>
              <a:t>的</a:t>
            </a:r>
            <a:endParaRPr lang="en-US" altLang="zh-CN" sz="4400" dirty="0"/>
          </a:p>
          <a:p>
            <a:r>
              <a:rPr lang="zh-CN" altLang="en-US" sz="4400" dirty="0"/>
              <a:t>                             城市路口流量分析 </a:t>
            </a:r>
            <a:endParaRPr lang="zh-CN" altLang="en-US" sz="4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7017" y="3817223"/>
            <a:ext cx="394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小组名单：朱雪鑫    陈俊奕    汤政达</a:t>
            </a:r>
          </a:p>
        </p:txBody>
      </p:sp>
      <p:grpSp>
        <p:nvGrpSpPr>
          <p:cNvPr id="8" name="组合 7"/>
          <p:cNvGrpSpPr/>
          <p:nvPr/>
        </p:nvGrpSpPr>
        <p:grpSpPr>
          <a:xfrm flipH="1">
            <a:off x="2990955" y="3572819"/>
            <a:ext cx="3165975" cy="61816"/>
            <a:chOff x="6654916" y="3745935"/>
            <a:chExt cx="4033782" cy="7876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6667054" y="3785315"/>
              <a:ext cx="4021644" cy="0"/>
            </a:xfrm>
            <a:prstGeom prst="line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54916" y="3745935"/>
              <a:ext cx="756097" cy="78760"/>
            </a:xfrm>
            <a:prstGeom prst="rect">
              <a:avLst/>
            </a:prstGeom>
            <a:solidFill>
              <a:srgbClr val="1C6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2" name="Immediate Music - Tales of the Electric Rome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38250" y="-1085850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899E65-AB85-40A0-89EC-CC72CE9A8653}"/>
              </a:ext>
            </a:extLst>
          </p:cNvPr>
          <p:cNvSpPr txBox="1"/>
          <p:nvPr/>
        </p:nvSpPr>
        <p:spPr>
          <a:xfrm>
            <a:off x="2079206" y="4246293"/>
            <a:ext cx="182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汇报人：汤政达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8" y="0"/>
            <a:ext cx="10286032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1905968" y="2368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4" name="文本框 13"/>
          <p:cNvSpPr txBox="1">
            <a:spLocks noChangeArrowheads="1"/>
          </p:cNvSpPr>
          <p:nvPr/>
        </p:nvSpPr>
        <p:spPr bwMode="auto">
          <a:xfrm>
            <a:off x="1885204" y="2479675"/>
            <a:ext cx="261962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PART03</a:t>
            </a:r>
            <a:endParaRPr lang="zh-CN" altLang="en-US" sz="6600" dirty="0">
              <a:solidFill>
                <a:srgbClr val="1C617E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905968" y="4387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894D4F-8BB3-4497-852E-39DE49C3438A}"/>
              </a:ext>
            </a:extLst>
          </p:cNvPr>
          <p:cNvSpPr txBox="1"/>
          <p:nvPr/>
        </p:nvSpPr>
        <p:spPr>
          <a:xfrm>
            <a:off x="2195777" y="3587671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数据处理</a:t>
            </a:r>
          </a:p>
        </p:txBody>
      </p:sp>
    </p:spTree>
    <p:extLst>
      <p:ext uri="{BB962C8B-B14F-4D97-AF65-F5344CB8AC3E}">
        <p14:creationId xmlns:p14="http://schemas.microsoft.com/office/powerpoint/2010/main" val="19340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4DE2BC-68FE-4402-BF3D-FDA058DD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70" y="3498522"/>
            <a:ext cx="5459467" cy="29435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443C07-824F-4714-AAAC-90E7E256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57" y="985338"/>
            <a:ext cx="7740688" cy="21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6980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24D9E3-464D-43A4-9CAD-D03F0747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" y="1266183"/>
            <a:ext cx="7176290" cy="56616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E902B1-9AD2-4D87-962F-1F873E2B289E}"/>
              </a:ext>
            </a:extLst>
          </p:cNvPr>
          <p:cNvSpPr txBox="1"/>
          <p:nvPr/>
        </p:nvSpPr>
        <p:spPr>
          <a:xfrm>
            <a:off x="7643674" y="2991775"/>
            <a:ext cx="4048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将</a:t>
            </a:r>
            <a:r>
              <a:rPr lang="en-US" altLang="zh-CN" sz="3200" b="1" dirty="0" err="1"/>
              <a:t>record.jason</a:t>
            </a:r>
            <a:r>
              <a:rPr lang="zh-CN" altLang="en-US" sz="3200" b="1" dirty="0"/>
              <a:t>数据集写入</a:t>
            </a:r>
            <a:r>
              <a:rPr lang="en-US" altLang="zh-CN" sz="3200" b="1" dirty="0" err="1"/>
              <a:t>kafka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2593065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7855FC-2AC9-4610-983B-68C88ED6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" y="1232269"/>
            <a:ext cx="6986651" cy="598157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D1B1A3E-AE28-4B49-B1B5-2E79CDA9E28F}"/>
              </a:ext>
            </a:extLst>
          </p:cNvPr>
          <p:cNvSpPr/>
          <p:nvPr/>
        </p:nvSpPr>
        <p:spPr>
          <a:xfrm>
            <a:off x="7277879" y="3445601"/>
            <a:ext cx="4681657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spark-streaming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消费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传来的数据，并对数据进行处理</a:t>
            </a:r>
          </a:p>
        </p:txBody>
      </p:sp>
    </p:spTree>
    <p:extLst>
      <p:ext uri="{BB962C8B-B14F-4D97-AF65-F5344CB8AC3E}">
        <p14:creationId xmlns:p14="http://schemas.microsoft.com/office/powerpoint/2010/main" val="3031453176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1B1A3E-AE28-4B49-B1B5-2E79CDA9E28F}"/>
              </a:ext>
            </a:extLst>
          </p:cNvPr>
          <p:cNvSpPr/>
          <p:nvPr/>
        </p:nvSpPr>
        <p:spPr>
          <a:xfrm>
            <a:off x="6475514" y="4043471"/>
            <a:ext cx="4681657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生成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jar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包，在集群上运行脚本，将结果写回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，得到处理后的数据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702572-F138-4FCD-A033-431CF1E8D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58" y="75931"/>
            <a:ext cx="7262543" cy="14450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877145-5AF9-4CF1-B751-10F97E09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1288"/>
            <a:ext cx="5716488" cy="54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180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"/>
            <a:ext cx="10287000" cy="6858646"/>
          </a:xfrm>
          <a:prstGeom prst="rect">
            <a:avLst/>
          </a:prstGeom>
        </p:spPr>
      </p:pic>
      <p:sp>
        <p:nvSpPr>
          <p:cNvPr id="3" name="Picture 1"/>
          <p:cNvSpPr/>
          <p:nvPr/>
        </p:nvSpPr>
        <p:spPr>
          <a:xfrm flipH="1">
            <a:off x="1" y="0"/>
            <a:ext cx="12192000" cy="6858646"/>
          </a:xfrm>
          <a:custGeom>
            <a:avLst/>
            <a:gdLst/>
            <a:ahLst/>
            <a:cxnLst/>
            <a:rect l="0" t="0" r="0" b="0"/>
            <a:pathLst>
              <a:path w="10287001" h="6858646">
                <a:moveTo>
                  <a:pt x="0" y="0"/>
                </a:moveTo>
                <a:lnTo>
                  <a:pt x="10287000" y="0"/>
                </a:lnTo>
                <a:lnTo>
                  <a:pt x="10287000" y="6858645"/>
                </a:lnTo>
                <a:lnTo>
                  <a:pt x="0" y="6858645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905968" y="2368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5" name="文本框 13"/>
          <p:cNvSpPr txBox="1">
            <a:spLocks noChangeArrowheads="1"/>
          </p:cNvSpPr>
          <p:nvPr/>
        </p:nvSpPr>
        <p:spPr bwMode="auto">
          <a:xfrm>
            <a:off x="1885204" y="2479675"/>
            <a:ext cx="261962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PART04</a:t>
            </a:r>
            <a:endParaRPr lang="zh-CN" altLang="en-US" sz="6600" dirty="0">
              <a:solidFill>
                <a:srgbClr val="1C617E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905968" y="4387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78B36C-89E3-4317-9864-D9BF8AF17C72}"/>
              </a:ext>
            </a:extLst>
          </p:cNvPr>
          <p:cNvSpPr txBox="1"/>
          <p:nvPr/>
        </p:nvSpPr>
        <p:spPr>
          <a:xfrm>
            <a:off x="2050872" y="3587671"/>
            <a:ext cx="228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40305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1B1A3E-AE28-4B49-B1B5-2E79CDA9E28F}"/>
              </a:ext>
            </a:extLst>
          </p:cNvPr>
          <p:cNvSpPr/>
          <p:nvPr/>
        </p:nvSpPr>
        <p:spPr>
          <a:xfrm>
            <a:off x="7277879" y="3445601"/>
            <a:ext cx="46816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计算后得到的数据如左边所示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37481-2DDB-4DA7-A02A-AF7EA5AD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5" y="1241147"/>
            <a:ext cx="4418926" cy="55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7199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-646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7" y="5098145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1B1A3E-AE28-4B49-B1B5-2E79CDA9E28F}"/>
              </a:ext>
            </a:extLst>
          </p:cNvPr>
          <p:cNvSpPr/>
          <p:nvPr/>
        </p:nvSpPr>
        <p:spPr>
          <a:xfrm>
            <a:off x="3640248" y="5552991"/>
            <a:ext cx="46816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echarts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插件对得到的数据进行可视化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A988BE-FC89-4549-BC5E-8DE72AC1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92" y="887651"/>
            <a:ext cx="9132971" cy="4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7429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197" y="69199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1B1A3E-AE28-4B49-B1B5-2E79CDA9E28F}"/>
              </a:ext>
            </a:extLst>
          </p:cNvPr>
          <p:cNvSpPr/>
          <p:nvPr/>
        </p:nvSpPr>
        <p:spPr>
          <a:xfrm>
            <a:off x="4714447" y="4865329"/>
            <a:ext cx="46816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可视化的数据如上图所示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FBBA1A-D204-4C37-95C2-456A239D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" y="1094406"/>
            <a:ext cx="12192000" cy="32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8241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0286032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53348" y="2498948"/>
            <a:ext cx="556642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07592" y="3608121"/>
            <a:ext cx="3165975" cy="61816"/>
            <a:chOff x="6654916" y="3745935"/>
            <a:chExt cx="4033782" cy="7876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6" name="直接连接符 5"/>
            <p:cNvCxnSpPr/>
            <p:nvPr/>
          </p:nvCxnSpPr>
          <p:spPr>
            <a:xfrm>
              <a:off x="6667054" y="3785315"/>
              <a:ext cx="4021644" cy="0"/>
            </a:xfrm>
            <a:prstGeom prst="line">
              <a:avLst/>
            </a:prstGeom>
            <a:grp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6654916" y="3745935"/>
              <a:ext cx="756097" cy="78760"/>
            </a:xfrm>
            <a:prstGeom prst="rect">
              <a:avLst/>
            </a:prstGeom>
            <a:solidFill>
              <a:srgbClr val="1C6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1"/>
          <p:cNvSpPr/>
          <p:nvPr/>
        </p:nvSpPr>
        <p:spPr>
          <a:xfrm>
            <a:off x="0" y="0"/>
            <a:ext cx="10287001" cy="6858646"/>
          </a:xfrm>
          <a:custGeom>
            <a:avLst/>
            <a:gdLst/>
            <a:ahLst/>
            <a:cxnLst/>
            <a:rect l="0" t="0" r="0" b="0"/>
            <a:pathLst>
              <a:path w="10287001" h="6858646">
                <a:moveTo>
                  <a:pt x="0" y="0"/>
                </a:moveTo>
                <a:lnTo>
                  <a:pt x="10287000" y="0"/>
                </a:lnTo>
                <a:lnTo>
                  <a:pt x="10287000" y="6858645"/>
                </a:lnTo>
                <a:lnTo>
                  <a:pt x="0" y="685864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icture 1"/>
          <p:cNvSpPr/>
          <p:nvPr/>
        </p:nvSpPr>
        <p:spPr>
          <a:xfrm>
            <a:off x="1" y="0"/>
            <a:ext cx="12192000" cy="6858646"/>
          </a:xfrm>
          <a:custGeom>
            <a:avLst/>
            <a:gdLst/>
            <a:ahLst/>
            <a:cxnLst/>
            <a:rect l="0" t="0" r="0" b="0"/>
            <a:pathLst>
              <a:path w="10287001" h="6858646">
                <a:moveTo>
                  <a:pt x="0" y="0"/>
                </a:moveTo>
                <a:lnTo>
                  <a:pt x="10287000" y="0"/>
                </a:lnTo>
                <a:lnTo>
                  <a:pt x="10287000" y="6858645"/>
                </a:lnTo>
                <a:lnTo>
                  <a:pt x="0" y="685864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78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7"/>
          <p:cNvGrpSpPr/>
          <p:nvPr/>
        </p:nvGrpSpPr>
        <p:grpSpPr bwMode="auto">
          <a:xfrm>
            <a:off x="7395541" y="615950"/>
            <a:ext cx="1931939" cy="947738"/>
            <a:chOff x="2986687" y="338699"/>
            <a:chExt cx="1930969" cy="947874"/>
          </a:xfrm>
        </p:grpSpPr>
        <p:sp>
          <p:nvSpPr>
            <p:cNvPr id="7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930969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rgbClr val="1C617E"/>
                  </a:solidFill>
                </a:rPr>
                <a:t>PART01</a:t>
              </a:r>
              <a:endParaRPr lang="zh-CN" altLang="en-US" sz="4000" dirty="0">
                <a:solidFill>
                  <a:srgbClr val="1C617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</a:endParaRPr>
            </a:p>
          </p:txBody>
        </p:sp>
      </p:grpSp>
      <p:grpSp>
        <p:nvGrpSpPr>
          <p:cNvPr id="10" name="组合 7"/>
          <p:cNvGrpSpPr/>
          <p:nvPr/>
        </p:nvGrpSpPr>
        <p:grpSpPr bwMode="auto">
          <a:xfrm>
            <a:off x="7395544" y="2016369"/>
            <a:ext cx="1931939" cy="947738"/>
            <a:chOff x="2986687" y="338699"/>
            <a:chExt cx="1930967" cy="947874"/>
          </a:xfrm>
        </p:grpSpPr>
        <p:sp>
          <p:nvSpPr>
            <p:cNvPr id="12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930967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rgbClr val="1C617E"/>
                  </a:solidFill>
                </a:rPr>
                <a:t>PART02</a:t>
              </a:r>
              <a:endParaRPr lang="zh-CN" altLang="en-US" sz="4000" dirty="0">
                <a:solidFill>
                  <a:srgbClr val="1C617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</a:endParaRPr>
            </a:p>
          </p:txBody>
        </p:sp>
      </p:grpSp>
      <p:grpSp>
        <p:nvGrpSpPr>
          <p:cNvPr id="15" name="组合 7"/>
          <p:cNvGrpSpPr/>
          <p:nvPr/>
        </p:nvGrpSpPr>
        <p:grpSpPr bwMode="auto">
          <a:xfrm>
            <a:off x="7395544" y="3416788"/>
            <a:ext cx="1931939" cy="947738"/>
            <a:chOff x="2986687" y="338699"/>
            <a:chExt cx="1930967" cy="947874"/>
          </a:xfrm>
        </p:grpSpPr>
        <p:sp>
          <p:nvSpPr>
            <p:cNvPr id="17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930967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rgbClr val="1C617E"/>
                  </a:solidFill>
                </a:rPr>
                <a:t>PART03</a:t>
              </a:r>
              <a:endParaRPr lang="zh-CN" altLang="en-US" sz="4000" dirty="0">
                <a:solidFill>
                  <a:srgbClr val="1C617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3596031" y="2313752"/>
            <a:ext cx="2367722" cy="2230496"/>
            <a:chOff x="4921857" y="1712087"/>
            <a:chExt cx="1505667" cy="1418400"/>
          </a:xfrm>
        </p:grpSpPr>
        <p:sp>
          <p:nvSpPr>
            <p:cNvPr id="21" name="文本框 13"/>
            <p:cNvSpPr txBox="1">
              <a:spLocks noChangeArrowheads="1"/>
            </p:cNvSpPr>
            <p:nvPr/>
          </p:nvSpPr>
          <p:spPr bwMode="auto">
            <a:xfrm>
              <a:off x="4921857" y="2084933"/>
              <a:ext cx="1399702" cy="48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4400" b="1" dirty="0">
                  <a:solidFill>
                    <a:srgbClr val="1C617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   目录</a:t>
              </a:r>
            </a:p>
          </p:txBody>
        </p:sp>
        <p:sp>
          <p:nvSpPr>
            <p:cNvPr id="22" name="任意多边形 21"/>
            <p:cNvSpPr/>
            <p:nvPr/>
          </p:nvSpPr>
          <p:spPr>
            <a:xfrm rot="2700000">
              <a:off x="5009124" y="1712086"/>
              <a:ext cx="1418400" cy="1418401"/>
            </a:xfrm>
            <a:custGeom>
              <a:avLst/>
              <a:gdLst>
                <a:gd name="connsiteX0" fmla="*/ 0 w 1418400"/>
                <a:gd name="connsiteY0" fmla="*/ 1 h 1418401"/>
                <a:gd name="connsiteX1" fmla="*/ 1418400 w 1418400"/>
                <a:gd name="connsiteY1" fmla="*/ 0 h 1418401"/>
                <a:gd name="connsiteX2" fmla="*/ 1418400 w 1418400"/>
                <a:gd name="connsiteY2" fmla="*/ 1418401 h 1418401"/>
                <a:gd name="connsiteX3" fmla="*/ 0 w 1418400"/>
                <a:gd name="connsiteY3" fmla="*/ 1418401 h 1418401"/>
                <a:gd name="connsiteX4" fmla="*/ 0 w 1418400"/>
                <a:gd name="connsiteY4" fmla="*/ 1 h 1418401"/>
                <a:gd name="connsiteX5" fmla="*/ 72409 w 1418400"/>
                <a:gd name="connsiteY5" fmla="*/ 72407 h 1418401"/>
                <a:gd name="connsiteX6" fmla="*/ 72409 w 1418400"/>
                <a:gd name="connsiteY6" fmla="*/ 1345993 h 1418401"/>
                <a:gd name="connsiteX7" fmla="*/ 1345995 w 1418400"/>
                <a:gd name="connsiteY7" fmla="*/ 1345993 h 1418401"/>
                <a:gd name="connsiteX8" fmla="*/ 1345995 w 1418400"/>
                <a:gd name="connsiteY8" fmla="*/ 72407 h 1418401"/>
                <a:gd name="connsiteX9" fmla="*/ 72409 w 1418400"/>
                <a:gd name="connsiteY9" fmla="*/ 72407 h 141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00" h="1418401">
                  <a:moveTo>
                    <a:pt x="0" y="1"/>
                  </a:moveTo>
                  <a:lnTo>
                    <a:pt x="1418400" y="0"/>
                  </a:lnTo>
                  <a:lnTo>
                    <a:pt x="1418400" y="1418401"/>
                  </a:lnTo>
                  <a:lnTo>
                    <a:pt x="0" y="1418401"/>
                  </a:lnTo>
                  <a:lnTo>
                    <a:pt x="0" y="1"/>
                  </a:lnTo>
                  <a:close/>
                  <a:moveTo>
                    <a:pt x="72409" y="72407"/>
                  </a:moveTo>
                  <a:lnTo>
                    <a:pt x="72409" y="1345993"/>
                  </a:lnTo>
                  <a:lnTo>
                    <a:pt x="1345995" y="1345993"/>
                  </a:lnTo>
                  <a:lnTo>
                    <a:pt x="1345995" y="72407"/>
                  </a:lnTo>
                  <a:lnTo>
                    <a:pt x="72409" y="72407"/>
                  </a:lnTo>
                  <a:close/>
                </a:path>
              </a:pathLst>
            </a:custGeom>
            <a:solidFill>
              <a:srgbClr val="1C6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>
                <a:solidFill>
                  <a:srgbClr val="1C617E"/>
                </a:solidFill>
              </a:endParaRPr>
            </a:p>
          </p:txBody>
        </p:sp>
      </p:grpSp>
      <p:grpSp>
        <p:nvGrpSpPr>
          <p:cNvPr id="23" name="组合 7"/>
          <p:cNvGrpSpPr/>
          <p:nvPr/>
        </p:nvGrpSpPr>
        <p:grpSpPr bwMode="auto">
          <a:xfrm>
            <a:off x="7395544" y="4817207"/>
            <a:ext cx="1931939" cy="947738"/>
            <a:chOff x="2986687" y="338699"/>
            <a:chExt cx="1930967" cy="947874"/>
          </a:xfrm>
        </p:grpSpPr>
        <p:sp>
          <p:nvSpPr>
            <p:cNvPr id="25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930967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4000" dirty="0">
                  <a:solidFill>
                    <a:srgbClr val="1C617E"/>
                  </a:solidFill>
                </a:rPr>
                <a:t>PART04</a:t>
              </a:r>
              <a:endParaRPr lang="zh-CN" altLang="en-US" sz="4000" dirty="0">
                <a:solidFill>
                  <a:srgbClr val="1C617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3083475" y="1286573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1C617E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601C754-2900-484A-A063-BB20EC419031}"/>
              </a:ext>
            </a:extLst>
          </p:cNvPr>
          <p:cNvSpPr txBox="1"/>
          <p:nvPr/>
        </p:nvSpPr>
        <p:spPr>
          <a:xfrm>
            <a:off x="9241019" y="677505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项目介绍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C81829-DE16-410E-8CCD-FA7AFA58B887}"/>
              </a:ext>
            </a:extLst>
          </p:cNvPr>
          <p:cNvSpPr txBox="1"/>
          <p:nvPr/>
        </p:nvSpPr>
        <p:spPr>
          <a:xfrm>
            <a:off x="9247277" y="2077924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数据获取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4C4225-B4BF-427B-BBD1-AA91CB3DA3B0}"/>
              </a:ext>
            </a:extLst>
          </p:cNvPr>
          <p:cNvSpPr txBox="1"/>
          <p:nvPr/>
        </p:nvSpPr>
        <p:spPr>
          <a:xfrm>
            <a:off x="9216758" y="3478343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数据处理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A3B471-209B-45FC-97C3-18D3C17F57FE}"/>
              </a:ext>
            </a:extLst>
          </p:cNvPr>
          <p:cNvSpPr txBox="1"/>
          <p:nvPr/>
        </p:nvSpPr>
        <p:spPr>
          <a:xfrm>
            <a:off x="9216758" y="4876106"/>
            <a:ext cx="2246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8" y="0"/>
            <a:ext cx="10286032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1905968" y="2368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4" name="文本框 13"/>
          <p:cNvSpPr txBox="1">
            <a:spLocks noChangeArrowheads="1"/>
          </p:cNvSpPr>
          <p:nvPr/>
        </p:nvSpPr>
        <p:spPr bwMode="auto">
          <a:xfrm>
            <a:off x="1659982" y="2479675"/>
            <a:ext cx="307007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PART01</a:t>
            </a:r>
            <a:endParaRPr lang="zh-CN" altLang="en-US" sz="6600" dirty="0">
              <a:solidFill>
                <a:srgbClr val="1C617E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905968" y="4387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894D4F-8BB3-4497-852E-39DE49C3438A}"/>
              </a:ext>
            </a:extLst>
          </p:cNvPr>
          <p:cNvSpPr txBox="1"/>
          <p:nvPr/>
        </p:nvSpPr>
        <p:spPr>
          <a:xfrm>
            <a:off x="2195777" y="3587671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-323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项目介绍</a:t>
            </a: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3314153" y="471863"/>
            <a:ext cx="5333850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城市路口流量分析</a:t>
            </a:r>
            <a:endParaRPr lang="en-US" altLang="zh-CN" sz="48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81D683-E9BF-436E-9BFC-DE3630F8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97" y="3438525"/>
            <a:ext cx="12192000" cy="32013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F31CABA-75E2-4DB3-A02D-BEE14BAD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" y="2154485"/>
            <a:ext cx="11863441" cy="7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5432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2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-323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2044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项目实现思路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表 8"/>
          <p:cNvGraphicFramePr/>
          <p:nvPr/>
        </p:nvGraphicFramePr>
        <p:xfrm>
          <a:off x="104752" y="1755082"/>
          <a:ext cx="6369792" cy="424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099010" y="1630240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99011" y="2054459"/>
            <a:ext cx="470829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从网站上获取数据集，将源数据存储到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99010" y="2823544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99011" y="3247763"/>
            <a:ext cx="4444298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spark-streaming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消费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传来的数据，并对数据进行处理，将结果写回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99010" y="4016848"/>
            <a:ext cx="38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EC2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sz="2400" b="1" dirty="0">
              <a:solidFill>
                <a:srgbClr val="4EC2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99011" y="4441067"/>
            <a:ext cx="4444298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消费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kafka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中传入的数据，并用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echarts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进行数据的可视化</a:t>
            </a:r>
          </a:p>
        </p:txBody>
      </p:sp>
      <p:sp>
        <p:nvSpPr>
          <p:cNvPr id="22" name="椭圆 21"/>
          <p:cNvSpPr/>
          <p:nvPr/>
        </p:nvSpPr>
        <p:spPr>
          <a:xfrm>
            <a:off x="6316752" y="1681998"/>
            <a:ext cx="648929" cy="6489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1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16752" y="2881549"/>
            <a:ext cx="648929" cy="648929"/>
          </a:xfrm>
          <a:prstGeom prst="ellipse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2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316752" y="4081100"/>
            <a:ext cx="648929" cy="648929"/>
          </a:xfrm>
          <a:prstGeom prst="ellipse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3</a:t>
            </a:r>
            <a:endParaRPr lang="zh-CN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2803436"/>
      </p:ext>
    </p:extLst>
  </p:cSld>
  <p:clrMapOvr>
    <a:masterClrMapping/>
  </p:clrMapOvr>
  <p:transition spd="slow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690"/>
                                </p:stCondLst>
                                <p:childTnLst>
                                  <p:par>
                                    <p:cTn id="78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190"/>
                                </p:stCondLst>
                                <p:childTnLst>
                                  <p:par>
                                    <p:cTn id="8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5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 animBg="1"/>
          <p:bldP spid="8" grpId="0" animBg="1"/>
          <p:bldGraphic spid="9" grpId="0">
            <p:bldSub>
              <a:bldChart bld="category"/>
            </p:bldSub>
          </p:bldGraphic>
          <p:bldP spid="14" grpId="0"/>
          <p:bldP spid="15" grpId="0"/>
          <p:bldP spid="16" grpId="0"/>
          <p:bldP spid="17" grpId="0"/>
          <p:bldP spid="18" grpId="0"/>
          <p:bldP spid="19" grpId="0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690"/>
                                </p:stCondLst>
                                <p:childTnLst>
                                  <p:par>
                                    <p:cTn id="7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190"/>
                                </p:stCondLst>
                                <p:childTnLst>
                                  <p:par>
                                    <p:cTn id="8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5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150"/>
                                </p:stCondLst>
                                <p:childTnLst>
                                  <p:par>
                                    <p:cTn id="9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 animBg="1"/>
          <p:bldP spid="8" grpId="0" animBg="1"/>
          <p:bldGraphic spid="9" grpId="0">
            <p:bldSub>
              <a:bldChart bld="category"/>
            </p:bldSub>
          </p:bldGraphic>
          <p:bldP spid="14" grpId="0"/>
          <p:bldP spid="15" grpId="0"/>
          <p:bldP spid="16" grpId="0"/>
          <p:bldP spid="17" grpId="0"/>
          <p:bldP spid="18" grpId="0"/>
          <p:bldP spid="19" grpId="0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-323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9"/>
          <p:cNvSpPr/>
          <p:nvPr/>
        </p:nvSpPr>
        <p:spPr bwMode="auto">
          <a:xfrm>
            <a:off x="8790038" y="4163728"/>
            <a:ext cx="2126355" cy="1841075"/>
          </a:xfrm>
          <a:custGeom>
            <a:avLst/>
            <a:gdLst>
              <a:gd name="T0" fmla="*/ 17 w 18"/>
              <a:gd name="T1" fmla="*/ 0 h 17"/>
              <a:gd name="T2" fmla="*/ 18 w 18"/>
              <a:gd name="T3" fmla="*/ 1 h 17"/>
              <a:gd name="T4" fmla="*/ 18 w 18"/>
              <a:gd name="T5" fmla="*/ 11 h 17"/>
              <a:gd name="T6" fmla="*/ 17 w 18"/>
              <a:gd name="T7" fmla="*/ 13 h 17"/>
              <a:gd name="T8" fmla="*/ 10 w 18"/>
              <a:gd name="T9" fmla="*/ 17 h 17"/>
              <a:gd name="T10" fmla="*/ 8 w 18"/>
              <a:gd name="T11" fmla="*/ 17 h 17"/>
              <a:gd name="T12" fmla="*/ 1 w 18"/>
              <a:gd name="T13" fmla="*/ 13 h 17"/>
              <a:gd name="T14" fmla="*/ 0 w 18"/>
              <a:gd name="T15" fmla="*/ 11 h 17"/>
              <a:gd name="T16" fmla="*/ 0 w 18"/>
              <a:gd name="T17" fmla="*/ 1 h 17"/>
              <a:gd name="T18" fmla="*/ 1 w 18"/>
              <a:gd name="T19" fmla="*/ 0 h 17"/>
              <a:gd name="T20" fmla="*/ 17 w 18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7">
                <a:moveTo>
                  <a:pt x="17" y="0"/>
                </a:moveTo>
                <a:cubicBezTo>
                  <a:pt x="17" y="0"/>
                  <a:pt x="18" y="0"/>
                  <a:pt x="18" y="1"/>
                </a:cubicBezTo>
                <a:cubicBezTo>
                  <a:pt x="18" y="1"/>
                  <a:pt x="18" y="10"/>
                  <a:pt x="18" y="11"/>
                </a:cubicBezTo>
                <a:cubicBezTo>
                  <a:pt x="18" y="12"/>
                  <a:pt x="18" y="12"/>
                  <a:pt x="17" y="13"/>
                </a:cubicBezTo>
                <a:cubicBezTo>
                  <a:pt x="16" y="13"/>
                  <a:pt x="10" y="17"/>
                  <a:pt x="10" y="17"/>
                </a:cubicBezTo>
                <a:cubicBezTo>
                  <a:pt x="9" y="17"/>
                  <a:pt x="9" y="17"/>
                  <a:pt x="8" y="17"/>
                </a:cubicBezTo>
                <a:cubicBezTo>
                  <a:pt x="8" y="17"/>
                  <a:pt x="2" y="13"/>
                  <a:pt x="1" y="13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0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17" y="0"/>
                </a:lnTo>
                <a:close/>
              </a:path>
            </a:pathLst>
          </a:custGeom>
          <a:solidFill>
            <a:srgbClr val="1C61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0"/>
          <p:cNvSpPr/>
          <p:nvPr/>
        </p:nvSpPr>
        <p:spPr bwMode="auto">
          <a:xfrm>
            <a:off x="8790038" y="3296129"/>
            <a:ext cx="2126355" cy="1841075"/>
          </a:xfrm>
          <a:custGeom>
            <a:avLst/>
            <a:gdLst>
              <a:gd name="T0" fmla="*/ 17 w 18"/>
              <a:gd name="T1" fmla="*/ 0 h 17"/>
              <a:gd name="T2" fmla="*/ 18 w 18"/>
              <a:gd name="T3" fmla="*/ 1 h 17"/>
              <a:gd name="T4" fmla="*/ 18 w 18"/>
              <a:gd name="T5" fmla="*/ 11 h 17"/>
              <a:gd name="T6" fmla="*/ 17 w 18"/>
              <a:gd name="T7" fmla="*/ 13 h 17"/>
              <a:gd name="T8" fmla="*/ 10 w 18"/>
              <a:gd name="T9" fmla="*/ 17 h 17"/>
              <a:gd name="T10" fmla="*/ 8 w 18"/>
              <a:gd name="T11" fmla="*/ 17 h 17"/>
              <a:gd name="T12" fmla="*/ 1 w 18"/>
              <a:gd name="T13" fmla="*/ 13 h 17"/>
              <a:gd name="T14" fmla="*/ 0 w 18"/>
              <a:gd name="T15" fmla="*/ 11 h 17"/>
              <a:gd name="T16" fmla="*/ 0 w 18"/>
              <a:gd name="T17" fmla="*/ 1 h 17"/>
              <a:gd name="T18" fmla="*/ 1 w 18"/>
              <a:gd name="T19" fmla="*/ 0 h 17"/>
              <a:gd name="T20" fmla="*/ 17 w 18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7">
                <a:moveTo>
                  <a:pt x="17" y="0"/>
                </a:moveTo>
                <a:cubicBezTo>
                  <a:pt x="17" y="0"/>
                  <a:pt x="18" y="0"/>
                  <a:pt x="18" y="1"/>
                </a:cubicBezTo>
                <a:cubicBezTo>
                  <a:pt x="18" y="1"/>
                  <a:pt x="18" y="10"/>
                  <a:pt x="18" y="11"/>
                </a:cubicBezTo>
                <a:cubicBezTo>
                  <a:pt x="18" y="12"/>
                  <a:pt x="18" y="12"/>
                  <a:pt x="17" y="13"/>
                </a:cubicBezTo>
                <a:cubicBezTo>
                  <a:pt x="16" y="13"/>
                  <a:pt x="10" y="17"/>
                  <a:pt x="10" y="17"/>
                </a:cubicBezTo>
                <a:cubicBezTo>
                  <a:pt x="9" y="17"/>
                  <a:pt x="9" y="17"/>
                  <a:pt x="8" y="17"/>
                </a:cubicBezTo>
                <a:cubicBezTo>
                  <a:pt x="8" y="17"/>
                  <a:pt x="2" y="13"/>
                  <a:pt x="1" y="13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0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17" y="0"/>
                </a:lnTo>
                <a:close/>
              </a:path>
            </a:pathLst>
          </a:custGeom>
          <a:solidFill>
            <a:srgbClr val="4EC2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"/>
          <p:cNvSpPr/>
          <p:nvPr/>
        </p:nvSpPr>
        <p:spPr bwMode="auto">
          <a:xfrm>
            <a:off x="8790038" y="2428529"/>
            <a:ext cx="2126355" cy="1841075"/>
          </a:xfrm>
          <a:custGeom>
            <a:avLst/>
            <a:gdLst>
              <a:gd name="T0" fmla="*/ 17 w 18"/>
              <a:gd name="T1" fmla="*/ 0 h 17"/>
              <a:gd name="T2" fmla="*/ 18 w 18"/>
              <a:gd name="T3" fmla="*/ 1 h 17"/>
              <a:gd name="T4" fmla="*/ 18 w 18"/>
              <a:gd name="T5" fmla="*/ 11 h 17"/>
              <a:gd name="T6" fmla="*/ 17 w 18"/>
              <a:gd name="T7" fmla="*/ 13 h 17"/>
              <a:gd name="T8" fmla="*/ 10 w 18"/>
              <a:gd name="T9" fmla="*/ 17 h 17"/>
              <a:gd name="T10" fmla="*/ 8 w 18"/>
              <a:gd name="T11" fmla="*/ 17 h 17"/>
              <a:gd name="T12" fmla="*/ 1 w 18"/>
              <a:gd name="T13" fmla="*/ 13 h 17"/>
              <a:gd name="T14" fmla="*/ 0 w 18"/>
              <a:gd name="T15" fmla="*/ 11 h 17"/>
              <a:gd name="T16" fmla="*/ 0 w 18"/>
              <a:gd name="T17" fmla="*/ 1 h 17"/>
              <a:gd name="T18" fmla="*/ 1 w 18"/>
              <a:gd name="T19" fmla="*/ 0 h 17"/>
              <a:gd name="T20" fmla="*/ 17 w 18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7">
                <a:moveTo>
                  <a:pt x="17" y="0"/>
                </a:moveTo>
                <a:cubicBezTo>
                  <a:pt x="17" y="0"/>
                  <a:pt x="18" y="0"/>
                  <a:pt x="18" y="1"/>
                </a:cubicBezTo>
                <a:cubicBezTo>
                  <a:pt x="18" y="1"/>
                  <a:pt x="18" y="10"/>
                  <a:pt x="18" y="11"/>
                </a:cubicBezTo>
                <a:cubicBezTo>
                  <a:pt x="18" y="12"/>
                  <a:pt x="18" y="12"/>
                  <a:pt x="17" y="13"/>
                </a:cubicBezTo>
                <a:cubicBezTo>
                  <a:pt x="16" y="13"/>
                  <a:pt x="10" y="17"/>
                  <a:pt x="10" y="17"/>
                </a:cubicBezTo>
                <a:cubicBezTo>
                  <a:pt x="9" y="17"/>
                  <a:pt x="9" y="17"/>
                  <a:pt x="8" y="17"/>
                </a:cubicBezTo>
                <a:cubicBezTo>
                  <a:pt x="8" y="17"/>
                  <a:pt x="2" y="13"/>
                  <a:pt x="1" y="13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0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"/>
          <p:cNvSpPr/>
          <p:nvPr/>
        </p:nvSpPr>
        <p:spPr bwMode="auto">
          <a:xfrm>
            <a:off x="8790038" y="1560930"/>
            <a:ext cx="2126355" cy="1844017"/>
          </a:xfrm>
          <a:custGeom>
            <a:avLst/>
            <a:gdLst>
              <a:gd name="T0" fmla="*/ 17 w 18"/>
              <a:gd name="T1" fmla="*/ 0 h 17"/>
              <a:gd name="T2" fmla="*/ 18 w 18"/>
              <a:gd name="T3" fmla="*/ 1 h 17"/>
              <a:gd name="T4" fmla="*/ 18 w 18"/>
              <a:gd name="T5" fmla="*/ 11 h 17"/>
              <a:gd name="T6" fmla="*/ 17 w 18"/>
              <a:gd name="T7" fmla="*/ 13 h 17"/>
              <a:gd name="T8" fmla="*/ 10 w 18"/>
              <a:gd name="T9" fmla="*/ 17 h 17"/>
              <a:gd name="T10" fmla="*/ 8 w 18"/>
              <a:gd name="T11" fmla="*/ 17 h 17"/>
              <a:gd name="T12" fmla="*/ 1 w 18"/>
              <a:gd name="T13" fmla="*/ 13 h 17"/>
              <a:gd name="T14" fmla="*/ 0 w 18"/>
              <a:gd name="T15" fmla="*/ 11 h 17"/>
              <a:gd name="T16" fmla="*/ 0 w 18"/>
              <a:gd name="T17" fmla="*/ 1 h 17"/>
              <a:gd name="T18" fmla="*/ 1 w 18"/>
              <a:gd name="T19" fmla="*/ 0 h 17"/>
              <a:gd name="T20" fmla="*/ 17 w 18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7">
                <a:moveTo>
                  <a:pt x="17" y="0"/>
                </a:moveTo>
                <a:cubicBezTo>
                  <a:pt x="17" y="0"/>
                  <a:pt x="18" y="0"/>
                  <a:pt x="18" y="1"/>
                </a:cubicBezTo>
                <a:cubicBezTo>
                  <a:pt x="18" y="1"/>
                  <a:pt x="18" y="10"/>
                  <a:pt x="18" y="11"/>
                </a:cubicBezTo>
                <a:cubicBezTo>
                  <a:pt x="18" y="12"/>
                  <a:pt x="18" y="12"/>
                  <a:pt x="17" y="13"/>
                </a:cubicBezTo>
                <a:cubicBezTo>
                  <a:pt x="16" y="13"/>
                  <a:pt x="10" y="17"/>
                  <a:pt x="10" y="17"/>
                </a:cubicBezTo>
                <a:cubicBezTo>
                  <a:pt x="9" y="17"/>
                  <a:pt x="9" y="17"/>
                  <a:pt x="8" y="17"/>
                </a:cubicBezTo>
                <a:cubicBezTo>
                  <a:pt x="8" y="17"/>
                  <a:pt x="2" y="13"/>
                  <a:pt x="1" y="13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0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5610543" y="1819891"/>
            <a:ext cx="30189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610544" y="3290907"/>
            <a:ext cx="30189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610544" y="4348972"/>
            <a:ext cx="30189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610543" y="5539770"/>
            <a:ext cx="30189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365338" y="1711951"/>
            <a:ext cx="0" cy="28363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352431" y="3149091"/>
            <a:ext cx="0" cy="28363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339524" y="4247019"/>
            <a:ext cx="0" cy="283631"/>
          </a:xfrm>
          <a:prstGeom prst="line">
            <a:avLst/>
          </a:prstGeom>
          <a:ln w="38100">
            <a:solidFill>
              <a:srgbClr val="4EC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26617" y="5359691"/>
            <a:ext cx="0" cy="283631"/>
          </a:xfrm>
          <a:prstGeom prst="line">
            <a:avLst/>
          </a:prstGeom>
          <a:ln w="38100">
            <a:solidFill>
              <a:srgbClr val="1C6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37838" y="1637681"/>
            <a:ext cx="27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数据获取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7181" y="2015210"/>
            <a:ext cx="462396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陈俊奕同学负责数据的获取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37838" y="2975636"/>
            <a:ext cx="292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数据处理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7181" y="3353165"/>
            <a:ext cx="462396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汤政达同学负责数据的处理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51367" y="4016499"/>
            <a:ext cx="274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EC2E6"/>
                </a:solidFill>
              </a:rPr>
              <a:t>数据可视化</a:t>
            </a:r>
            <a:endParaRPr lang="en-US" altLang="zh-CN" sz="2400" b="1" dirty="0">
              <a:solidFill>
                <a:srgbClr val="4EC2E6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0709" y="4394028"/>
            <a:ext cx="444881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汤政达同学负责数据的可视化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7180" y="5020929"/>
            <a:ext cx="360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</a:rPr>
              <a:t>整理项目文档，查漏补缺</a:t>
            </a:r>
            <a:endParaRPr lang="en-US" altLang="zh-CN" sz="2400" b="1" dirty="0">
              <a:solidFill>
                <a:srgbClr val="1C617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6523" y="5398458"/>
            <a:ext cx="444881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朱雪鑫负责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的制作以及实验报告撰写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191205" y="2630739"/>
            <a:ext cx="134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Step 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82162" y="3494286"/>
            <a:ext cx="134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Step 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82161" y="4358257"/>
            <a:ext cx="134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Step 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82160" y="5210945"/>
            <a:ext cx="134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Step 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9492980" y="1851890"/>
            <a:ext cx="720462" cy="719284"/>
            <a:chOff x="3175" y="0"/>
            <a:chExt cx="971551" cy="969963"/>
          </a:xfrm>
          <a:solidFill>
            <a:schemeClr val="bg1"/>
          </a:solidFill>
        </p:grpSpPr>
        <p:sp>
          <p:nvSpPr>
            <p:cNvPr id="39" name="Freeform 47"/>
            <p:cNvSpPr/>
            <p:nvPr/>
          </p:nvSpPr>
          <p:spPr bwMode="auto">
            <a:xfrm>
              <a:off x="674688" y="98425"/>
              <a:ext cx="201613" cy="201613"/>
            </a:xfrm>
            <a:custGeom>
              <a:avLst/>
              <a:gdLst>
                <a:gd name="T0" fmla="*/ 0 w 127"/>
                <a:gd name="T1" fmla="*/ 0 h 127"/>
                <a:gd name="T2" fmla="*/ 0 w 127"/>
                <a:gd name="T3" fmla="*/ 21 h 127"/>
                <a:gd name="T4" fmla="*/ 107 w 127"/>
                <a:gd name="T5" fmla="*/ 21 h 127"/>
                <a:gd name="T6" fmla="*/ 107 w 127"/>
                <a:gd name="T7" fmla="*/ 127 h 127"/>
                <a:gd name="T8" fmla="*/ 127 w 127"/>
                <a:gd name="T9" fmla="*/ 127 h 127"/>
                <a:gd name="T10" fmla="*/ 127 w 127"/>
                <a:gd name="T11" fmla="*/ 0 h 127"/>
                <a:gd name="T12" fmla="*/ 0 w 127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27">
                  <a:moveTo>
                    <a:pt x="0" y="0"/>
                  </a:moveTo>
                  <a:lnTo>
                    <a:pt x="0" y="21"/>
                  </a:lnTo>
                  <a:lnTo>
                    <a:pt x="107" y="21"/>
                  </a:lnTo>
                  <a:lnTo>
                    <a:pt x="107" y="127"/>
                  </a:lnTo>
                  <a:lnTo>
                    <a:pt x="127" y="127"/>
                  </a:ln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8"/>
            <p:cNvSpPr/>
            <p:nvPr/>
          </p:nvSpPr>
          <p:spPr bwMode="auto">
            <a:xfrm>
              <a:off x="101600" y="671513"/>
              <a:ext cx="201613" cy="200025"/>
            </a:xfrm>
            <a:custGeom>
              <a:avLst/>
              <a:gdLst>
                <a:gd name="T0" fmla="*/ 0 w 127"/>
                <a:gd name="T1" fmla="*/ 0 h 126"/>
                <a:gd name="T2" fmla="*/ 0 w 127"/>
                <a:gd name="T3" fmla="*/ 126 h 126"/>
                <a:gd name="T4" fmla="*/ 127 w 127"/>
                <a:gd name="T5" fmla="*/ 126 h 126"/>
                <a:gd name="T6" fmla="*/ 127 w 127"/>
                <a:gd name="T7" fmla="*/ 106 h 126"/>
                <a:gd name="T8" fmla="*/ 21 w 127"/>
                <a:gd name="T9" fmla="*/ 106 h 126"/>
                <a:gd name="T10" fmla="*/ 21 w 127"/>
                <a:gd name="T11" fmla="*/ 0 h 126"/>
                <a:gd name="T12" fmla="*/ 0 w 127"/>
                <a:gd name="T13" fmla="*/ 0 h 126"/>
                <a:gd name="T14" fmla="*/ 0 w 127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6">
                  <a:moveTo>
                    <a:pt x="0" y="0"/>
                  </a:moveTo>
                  <a:lnTo>
                    <a:pt x="0" y="126"/>
                  </a:lnTo>
                  <a:lnTo>
                    <a:pt x="127" y="126"/>
                  </a:lnTo>
                  <a:lnTo>
                    <a:pt x="127" y="106"/>
                  </a:lnTo>
                  <a:lnTo>
                    <a:pt x="21" y="106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9"/>
            <p:cNvSpPr/>
            <p:nvPr/>
          </p:nvSpPr>
          <p:spPr bwMode="auto">
            <a:xfrm>
              <a:off x="674688" y="671513"/>
              <a:ext cx="201613" cy="200025"/>
            </a:xfrm>
            <a:custGeom>
              <a:avLst/>
              <a:gdLst>
                <a:gd name="T0" fmla="*/ 107 w 127"/>
                <a:gd name="T1" fmla="*/ 0 h 126"/>
                <a:gd name="T2" fmla="*/ 107 w 127"/>
                <a:gd name="T3" fmla="*/ 106 h 126"/>
                <a:gd name="T4" fmla="*/ 0 w 127"/>
                <a:gd name="T5" fmla="*/ 106 h 126"/>
                <a:gd name="T6" fmla="*/ 0 w 127"/>
                <a:gd name="T7" fmla="*/ 126 h 126"/>
                <a:gd name="T8" fmla="*/ 127 w 127"/>
                <a:gd name="T9" fmla="*/ 126 h 126"/>
                <a:gd name="T10" fmla="*/ 127 w 127"/>
                <a:gd name="T11" fmla="*/ 0 h 126"/>
                <a:gd name="T12" fmla="*/ 107 w 127"/>
                <a:gd name="T13" fmla="*/ 0 h 126"/>
                <a:gd name="T14" fmla="*/ 107 w 127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6">
                  <a:moveTo>
                    <a:pt x="107" y="0"/>
                  </a:moveTo>
                  <a:lnTo>
                    <a:pt x="107" y="106"/>
                  </a:lnTo>
                  <a:lnTo>
                    <a:pt x="0" y="106"/>
                  </a:lnTo>
                  <a:lnTo>
                    <a:pt x="0" y="126"/>
                  </a:lnTo>
                  <a:lnTo>
                    <a:pt x="127" y="126"/>
                  </a:lnTo>
                  <a:lnTo>
                    <a:pt x="127" y="0"/>
                  </a:lnTo>
                  <a:lnTo>
                    <a:pt x="107" y="0"/>
                  </a:lnTo>
                  <a:lnTo>
                    <a:pt x="1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0"/>
            <p:cNvSpPr/>
            <p:nvPr/>
          </p:nvSpPr>
          <p:spPr bwMode="auto">
            <a:xfrm>
              <a:off x="101600" y="98425"/>
              <a:ext cx="201613" cy="201613"/>
            </a:xfrm>
            <a:custGeom>
              <a:avLst/>
              <a:gdLst>
                <a:gd name="T0" fmla="*/ 0 w 127"/>
                <a:gd name="T1" fmla="*/ 0 h 127"/>
                <a:gd name="T2" fmla="*/ 0 w 127"/>
                <a:gd name="T3" fmla="*/ 127 h 127"/>
                <a:gd name="T4" fmla="*/ 21 w 127"/>
                <a:gd name="T5" fmla="*/ 127 h 127"/>
                <a:gd name="T6" fmla="*/ 21 w 127"/>
                <a:gd name="T7" fmla="*/ 21 h 127"/>
                <a:gd name="T8" fmla="*/ 127 w 127"/>
                <a:gd name="T9" fmla="*/ 21 h 127"/>
                <a:gd name="T10" fmla="*/ 127 w 127"/>
                <a:gd name="T11" fmla="*/ 0 h 127"/>
                <a:gd name="T12" fmla="*/ 0 w 127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27">
                  <a:moveTo>
                    <a:pt x="0" y="0"/>
                  </a:moveTo>
                  <a:lnTo>
                    <a:pt x="0" y="127"/>
                  </a:lnTo>
                  <a:lnTo>
                    <a:pt x="21" y="127"/>
                  </a:lnTo>
                  <a:lnTo>
                    <a:pt x="21" y="21"/>
                  </a:lnTo>
                  <a:lnTo>
                    <a:pt x="127" y="21"/>
                  </a:ln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51"/>
            <p:cNvSpPr>
              <a:spLocks noChangeArrowheads="1"/>
            </p:cNvSpPr>
            <p:nvPr/>
          </p:nvSpPr>
          <p:spPr bwMode="auto">
            <a:xfrm>
              <a:off x="3175" y="469900"/>
              <a:ext cx="23018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52"/>
            <p:cNvSpPr>
              <a:spLocks noChangeArrowheads="1"/>
            </p:cNvSpPr>
            <p:nvPr/>
          </p:nvSpPr>
          <p:spPr bwMode="auto">
            <a:xfrm>
              <a:off x="744538" y="469900"/>
              <a:ext cx="23018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473075" y="741363"/>
              <a:ext cx="31750" cy="228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54"/>
            <p:cNvSpPr>
              <a:spLocks noChangeArrowheads="1"/>
            </p:cNvSpPr>
            <p:nvPr/>
          </p:nvSpPr>
          <p:spPr bwMode="auto">
            <a:xfrm>
              <a:off x="473075" y="0"/>
              <a:ext cx="31750" cy="228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5"/>
            <p:cNvSpPr/>
            <p:nvPr/>
          </p:nvSpPr>
          <p:spPr bwMode="auto">
            <a:xfrm>
              <a:off x="407988" y="309563"/>
              <a:ext cx="163513" cy="169863"/>
            </a:xfrm>
            <a:custGeom>
              <a:avLst/>
              <a:gdLst>
                <a:gd name="T0" fmla="*/ 180 w 360"/>
                <a:gd name="T1" fmla="*/ 0 h 375"/>
                <a:gd name="T2" fmla="*/ 0 w 360"/>
                <a:gd name="T3" fmla="*/ 91 h 375"/>
                <a:gd name="T4" fmla="*/ 0 w 360"/>
                <a:gd name="T5" fmla="*/ 284 h 375"/>
                <a:gd name="T6" fmla="*/ 180 w 360"/>
                <a:gd name="T7" fmla="*/ 375 h 375"/>
                <a:gd name="T8" fmla="*/ 360 w 360"/>
                <a:gd name="T9" fmla="*/ 285 h 375"/>
                <a:gd name="T10" fmla="*/ 360 w 360"/>
                <a:gd name="T11" fmla="*/ 91 h 375"/>
                <a:gd name="T12" fmla="*/ 180 w 360"/>
                <a:gd name="T1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375">
                  <a:moveTo>
                    <a:pt x="180" y="0"/>
                  </a:moveTo>
                  <a:cubicBezTo>
                    <a:pt x="117" y="32"/>
                    <a:pt x="59" y="61"/>
                    <a:pt x="0" y="9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63" y="316"/>
                    <a:pt x="123" y="345"/>
                    <a:pt x="180" y="375"/>
                  </a:cubicBezTo>
                  <a:cubicBezTo>
                    <a:pt x="242" y="344"/>
                    <a:pt x="307" y="310"/>
                    <a:pt x="360" y="285"/>
                  </a:cubicBezTo>
                  <a:cubicBezTo>
                    <a:pt x="360" y="91"/>
                    <a:pt x="360" y="91"/>
                    <a:pt x="360" y="91"/>
                  </a:cubicBezTo>
                  <a:cubicBezTo>
                    <a:pt x="298" y="60"/>
                    <a:pt x="233" y="27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6"/>
            <p:cNvSpPr/>
            <p:nvPr/>
          </p:nvSpPr>
          <p:spPr bwMode="auto">
            <a:xfrm>
              <a:off x="347663" y="477838"/>
              <a:ext cx="284163" cy="184150"/>
            </a:xfrm>
            <a:custGeom>
              <a:avLst/>
              <a:gdLst>
                <a:gd name="T0" fmla="*/ 0 w 179"/>
                <a:gd name="T1" fmla="*/ 0 h 116"/>
                <a:gd name="T2" fmla="*/ 0 w 179"/>
                <a:gd name="T3" fmla="*/ 74 h 116"/>
                <a:gd name="T4" fmla="*/ 89 w 179"/>
                <a:gd name="T5" fmla="*/ 116 h 116"/>
                <a:gd name="T6" fmla="*/ 179 w 179"/>
                <a:gd name="T7" fmla="*/ 67 h 116"/>
                <a:gd name="T8" fmla="*/ 179 w 179"/>
                <a:gd name="T9" fmla="*/ 0 h 116"/>
                <a:gd name="T10" fmla="*/ 158 w 179"/>
                <a:gd name="T11" fmla="*/ 0 h 116"/>
                <a:gd name="T12" fmla="*/ 158 w 179"/>
                <a:gd name="T13" fmla="*/ 55 h 116"/>
                <a:gd name="T14" fmla="*/ 89 w 179"/>
                <a:gd name="T15" fmla="*/ 93 h 116"/>
                <a:gd name="T16" fmla="*/ 20 w 179"/>
                <a:gd name="T17" fmla="*/ 61 h 116"/>
                <a:gd name="T18" fmla="*/ 20 w 179"/>
                <a:gd name="T19" fmla="*/ 0 h 116"/>
                <a:gd name="T20" fmla="*/ 0 w 179"/>
                <a:gd name="T2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16">
                  <a:moveTo>
                    <a:pt x="0" y="0"/>
                  </a:moveTo>
                  <a:lnTo>
                    <a:pt x="0" y="74"/>
                  </a:lnTo>
                  <a:lnTo>
                    <a:pt x="89" y="116"/>
                  </a:lnTo>
                  <a:lnTo>
                    <a:pt x="179" y="67"/>
                  </a:lnTo>
                  <a:lnTo>
                    <a:pt x="179" y="0"/>
                  </a:lnTo>
                  <a:lnTo>
                    <a:pt x="158" y="0"/>
                  </a:lnTo>
                  <a:lnTo>
                    <a:pt x="158" y="55"/>
                  </a:lnTo>
                  <a:lnTo>
                    <a:pt x="89" y="93"/>
                  </a:lnTo>
                  <a:lnTo>
                    <a:pt x="20" y="61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650"/>
                                </p:stCondLst>
                                <p:childTnLst>
                                  <p:par>
                                    <p:cTn id="84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425"/>
                                </p:stCondLst>
                                <p:childTnLst>
                                  <p:par>
                                    <p:cTn id="9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5"/>
                                </p:stCondLst>
                                <p:childTnLst>
                                  <p:par>
                                    <p:cTn id="99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0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114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2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29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 animBg="1"/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23" grpId="0"/>
          <p:bldP spid="24" grpId="0" build="p"/>
          <p:bldP spid="26" grpId="0"/>
          <p:bldP spid="27" grpId="0" build="p"/>
          <p:bldP spid="29" grpId="0"/>
          <p:bldP spid="30" grpId="0" build="p"/>
          <p:bldP spid="32" grpId="0"/>
          <p:bldP spid="33" grpId="0" build="p"/>
          <p:bldP spid="34" grpId="0"/>
          <p:bldP spid="35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6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650"/>
                                </p:stCondLst>
                                <p:childTnLst>
                                  <p:par>
                                    <p:cTn id="8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425"/>
                                </p:stCondLst>
                                <p:childTnLst>
                                  <p:par>
                                    <p:cTn id="9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5"/>
                                </p:stCondLst>
                                <p:childTnLst>
                                  <p:par>
                                    <p:cTn id="9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0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1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2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 animBg="1"/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23" grpId="0"/>
          <p:bldP spid="24" grpId="0" build="p"/>
          <p:bldP spid="26" grpId="0"/>
          <p:bldP spid="27" grpId="0" build="p"/>
          <p:bldP spid="29" grpId="0"/>
          <p:bldP spid="30" grpId="0" build="p"/>
          <p:bldP spid="32" grpId="0"/>
          <p:bldP spid="33" grpId="0" build="p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"/>
            <a:ext cx="10287000" cy="6858646"/>
          </a:xfrm>
          <a:prstGeom prst="rect">
            <a:avLst/>
          </a:prstGeom>
        </p:spPr>
      </p:pic>
      <p:sp>
        <p:nvSpPr>
          <p:cNvPr id="3" name="Picture 1"/>
          <p:cNvSpPr/>
          <p:nvPr/>
        </p:nvSpPr>
        <p:spPr>
          <a:xfrm flipH="1">
            <a:off x="1" y="0"/>
            <a:ext cx="12192000" cy="6858646"/>
          </a:xfrm>
          <a:custGeom>
            <a:avLst/>
            <a:gdLst/>
            <a:ahLst/>
            <a:cxnLst/>
            <a:rect l="0" t="0" r="0" b="0"/>
            <a:pathLst>
              <a:path w="10287001" h="6858646">
                <a:moveTo>
                  <a:pt x="0" y="0"/>
                </a:moveTo>
                <a:lnTo>
                  <a:pt x="10287000" y="0"/>
                </a:lnTo>
                <a:lnTo>
                  <a:pt x="10287000" y="6858645"/>
                </a:lnTo>
                <a:lnTo>
                  <a:pt x="0" y="6858645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905968" y="23685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5" name="文本框 13"/>
          <p:cNvSpPr txBox="1">
            <a:spLocks noChangeArrowheads="1"/>
          </p:cNvSpPr>
          <p:nvPr/>
        </p:nvSpPr>
        <p:spPr bwMode="auto">
          <a:xfrm>
            <a:off x="1659982" y="2479675"/>
            <a:ext cx="307007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rgbClr val="1C617E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PART02</a:t>
            </a:r>
            <a:endParaRPr lang="zh-CN" altLang="en-US" sz="6600" dirty="0">
              <a:solidFill>
                <a:srgbClr val="1C617E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905968" y="4387850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rgbClr val="4EC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1C617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78B36C-89E3-4317-9864-D9BF8AF17C72}"/>
              </a:ext>
            </a:extLst>
          </p:cNvPr>
          <p:cNvSpPr txBox="1"/>
          <p:nvPr/>
        </p:nvSpPr>
        <p:spPr>
          <a:xfrm>
            <a:off x="2195777" y="3587671"/>
            <a:ext cx="199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数据获取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-323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8E561C-5CFC-4A7A-8A28-41A7BCDF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23" y="1189531"/>
            <a:ext cx="10257153" cy="5502535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" y="-323"/>
            <a:ext cx="12192002" cy="6858646"/>
            <a:chOff x="-1" y="-323"/>
            <a:chExt cx="12192002" cy="685864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7"/>
            <a:stretch>
              <a:fillRect/>
            </a:stretch>
          </p:blipFill>
          <p:spPr>
            <a:xfrm flipH="1">
              <a:off x="-1" y="19050"/>
              <a:ext cx="12171805" cy="6838950"/>
            </a:xfrm>
            <a:prstGeom prst="rect">
              <a:avLst/>
            </a:prstGeom>
          </p:spPr>
        </p:pic>
        <p:sp>
          <p:nvSpPr>
            <p:cNvPr id="3" name="Picture 1"/>
            <p:cNvSpPr/>
            <p:nvPr/>
          </p:nvSpPr>
          <p:spPr>
            <a:xfrm>
              <a:off x="1" y="-323"/>
              <a:ext cx="12192000" cy="6858646"/>
            </a:xfrm>
            <a:custGeom>
              <a:avLst/>
              <a:gdLst/>
              <a:ahLst/>
              <a:cxnLst/>
              <a:rect l="0" t="0" r="0" b="0"/>
              <a:pathLst>
                <a:path w="10287001" h="6858646">
                  <a:moveTo>
                    <a:pt x="0" y="0"/>
                  </a:moveTo>
                  <a:lnTo>
                    <a:pt x="10287000" y="0"/>
                  </a:lnTo>
                  <a:lnTo>
                    <a:pt x="10287000" y="6858645"/>
                  </a:lnTo>
                  <a:lnTo>
                    <a:pt x="0" y="685864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272970" y="33550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C61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lang="en-US" altLang="zh-CN" sz="2400" b="1" dirty="0">
              <a:solidFill>
                <a:srgbClr val="1C61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024254">
            <a:off x="533228" y="397641"/>
            <a:ext cx="522514" cy="522514"/>
          </a:xfrm>
          <a:prstGeom prst="rect">
            <a:avLst/>
          </a:prstGeom>
          <a:solidFill>
            <a:srgbClr val="1C6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81342">
            <a:off x="537365" y="427153"/>
            <a:ext cx="522514" cy="522514"/>
          </a:xfrm>
          <a:prstGeom prst="rect">
            <a:avLst/>
          </a:prstGeom>
          <a:solidFill>
            <a:srgbClr val="4EC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81078" y="5083694"/>
            <a:ext cx="227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  +  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DCF7B0-312F-4E91-B071-3F5C7B8A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2" y="2773897"/>
            <a:ext cx="10295512" cy="6934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ED1FAD-D56B-4A6C-B499-93BB102D5AF3}"/>
              </a:ext>
            </a:extLst>
          </p:cNvPr>
          <p:cNvSpPr txBox="1"/>
          <p:nvPr/>
        </p:nvSpPr>
        <p:spPr>
          <a:xfrm>
            <a:off x="3675354" y="4376691"/>
            <a:ext cx="573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获取的数据经过预处理，得到的</a:t>
            </a:r>
            <a:r>
              <a:rPr lang="en-US" altLang="zh-CN" dirty="0" err="1"/>
              <a:t>record.json</a:t>
            </a:r>
            <a:r>
              <a:rPr lang="zh-CN" altLang="en-US" dirty="0"/>
              <a:t>数据集如上</a:t>
            </a:r>
          </a:p>
        </p:txBody>
      </p:sp>
    </p:spTree>
    <p:extLst>
      <p:ext uri="{BB962C8B-B14F-4D97-AF65-F5344CB8AC3E}">
        <p14:creationId xmlns:p14="http://schemas.microsoft.com/office/powerpoint/2010/main" val="1707081495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281</Words>
  <Application>Microsoft Office PowerPoint</Application>
  <PresentationFormat>宽屏</PresentationFormat>
  <Paragraphs>74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微软雅黑</vt:lpstr>
      <vt:lpstr>Calibri Light</vt:lpstr>
      <vt:lpstr>Segoe UI Light</vt:lpstr>
      <vt:lpstr>微软雅黑 Light</vt:lpstr>
      <vt:lpstr>Helvetica-Roman-SemiB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zhengda tang</cp:lastModifiedBy>
  <cp:revision>61</cp:revision>
  <dcterms:created xsi:type="dcterms:W3CDTF">2016-10-05T07:47:00Z</dcterms:created>
  <dcterms:modified xsi:type="dcterms:W3CDTF">2020-07-07T10:38:52Z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